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01" r:id="rId3"/>
    <p:sldId id="303" r:id="rId4"/>
    <p:sldId id="302" r:id="rId5"/>
    <p:sldId id="304" r:id="rId6"/>
    <p:sldId id="257" r:id="rId7"/>
    <p:sldId id="281" r:id="rId8"/>
    <p:sldId id="286" r:id="rId9"/>
    <p:sldId id="282" r:id="rId10"/>
    <p:sldId id="283" r:id="rId11"/>
    <p:sldId id="298" r:id="rId12"/>
    <p:sldId id="284" r:id="rId13"/>
    <p:sldId id="287" r:id="rId14"/>
    <p:sldId id="285" r:id="rId15"/>
    <p:sldId id="292" r:id="rId16"/>
    <p:sldId id="305" r:id="rId17"/>
    <p:sldId id="291" r:id="rId18"/>
    <p:sldId id="288" r:id="rId19"/>
    <p:sldId id="280" r:id="rId20"/>
    <p:sldId id="290" r:id="rId21"/>
    <p:sldId id="297" r:id="rId22"/>
    <p:sldId id="293" r:id="rId23"/>
    <p:sldId id="294" r:id="rId24"/>
    <p:sldId id="279" r:id="rId25"/>
    <p:sldId id="299" r:id="rId26"/>
    <p:sldId id="300" r:id="rId2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292929"/>
    <a:srgbClr val="4D4D4D"/>
    <a:srgbClr val="B92D14"/>
    <a:srgbClr val="35759D"/>
    <a:srgbClr val="35B19D"/>
    <a:srgbClr val="000000"/>
    <a:srgbClr val="777777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8" autoAdjust="0"/>
    <p:restoredTop sz="95610" autoAdjust="0"/>
  </p:normalViewPr>
  <p:slideViewPr>
    <p:cSldViewPr>
      <p:cViewPr varScale="1">
        <p:scale>
          <a:sx n="98" d="100"/>
          <a:sy n="98" d="100"/>
        </p:scale>
        <p:origin x="-42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4B15C0B-102F-4B0B-BE2D-85F7A618A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3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6218F8-8184-4217-8804-F0BEC2DB84D7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D05DCA-7A7E-4D38-A110-E9BB806CC7BB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AA20E8-3FE4-41A0-9978-B6B0AFA0FC44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AA20E8-3FE4-41A0-9978-B6B0AFA0FC44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1AA20E8-3FE4-41A0-9978-B6B0AFA0FC44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14991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0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4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6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40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5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1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404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21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" TargetMode="External"/><Relationship Id="rId2" Type="http://schemas.openxmlformats.org/officeDocument/2006/relationships/hyperlink" Target="https://webanketa.com/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qlicker.com/" TargetMode="External"/><Relationship Id="rId5" Type="http://schemas.openxmlformats.org/officeDocument/2006/relationships/hyperlink" Target="http://flipquiz.me/" TargetMode="External"/><Relationship Id="rId4" Type="http://schemas.openxmlformats.org/officeDocument/2006/relationships/hyperlink" Target="https://www.zaption.com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979712" y="404664"/>
            <a:ext cx="7316688" cy="762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ru-RU" sz="4400" dirty="0" smtClean="0">
                <a:solidFill>
                  <a:srgbClr val="4D4D4D"/>
                </a:solidFill>
              </a:rPr>
              <a:t>«Облачные технологии» </a:t>
            </a: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499992" y="1196752"/>
            <a:ext cx="4248472" cy="136815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ru-RU" sz="3600" dirty="0" smtClean="0">
                <a:solidFill>
                  <a:schemeClr val="tx1">
                    <a:lumMod val="50000"/>
                  </a:schemeClr>
                </a:solidFill>
              </a:rPr>
              <a:t>в деятельности педагога-музыканта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53136"/>
            <a:ext cx="3764934" cy="203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Admin\Рабочий стол\Новый рисунок (4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8" y="0"/>
            <a:ext cx="8611424" cy="688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9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Admin\Рабочий стол\Новый (10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505056" cy="760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25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dmin\Рабочий стол\Новый рисунок (5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36904" cy="650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9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\Рабочий стол\Новый рисунок (6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107504"/>
            <a:ext cx="10115897" cy="809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1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Admin\Рабочий стол\Новый рисунок (7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50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Admin\Рабочий стол\Новый рисунок (10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9" y="-8778"/>
            <a:ext cx="9065319" cy="725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42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315200" cy="71596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Альтернативы </a:t>
            </a:r>
            <a:r>
              <a:rPr lang="en-US" b="1" dirty="0" smtClean="0">
                <a:solidFill>
                  <a:schemeClr val="bg1"/>
                </a:solidFill>
              </a:rPr>
              <a:t>Google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28800"/>
            <a:ext cx="7315200" cy="4464496"/>
          </a:xfrm>
        </p:spPr>
        <p:txBody>
          <a:bodyPr/>
          <a:lstStyle/>
          <a:p>
            <a:r>
              <a:rPr lang="ru-RU" dirty="0">
                <a:solidFill>
                  <a:srgbClr val="2F2E2E"/>
                </a:solidFill>
                <a:latin typeface="georgia"/>
              </a:rPr>
              <a:t>сервис </a:t>
            </a:r>
            <a:r>
              <a:rPr lang="de-DE" dirty="0" err="1" smtClean="0">
                <a:solidFill>
                  <a:srgbClr val="103F54"/>
                </a:solidFill>
                <a:latin typeface="georgia"/>
                <a:hlinkClick r:id="rId2"/>
              </a:rPr>
              <a:t>Webanketa</a:t>
            </a:r>
            <a:endParaRPr lang="de-DE" dirty="0" smtClean="0">
              <a:solidFill>
                <a:srgbClr val="103F54"/>
              </a:solidFill>
              <a:latin typeface="georgia"/>
            </a:endParaRPr>
          </a:p>
          <a:p>
            <a:r>
              <a:rPr lang="ru-RU" dirty="0">
                <a:solidFill>
                  <a:srgbClr val="103F54"/>
                </a:solidFill>
                <a:latin typeface="georgia"/>
                <a:hlinkClick r:id="rId3"/>
              </a:rPr>
              <a:t>Сервис </a:t>
            </a:r>
            <a:r>
              <a:rPr lang="de-DE" dirty="0" err="1">
                <a:solidFill>
                  <a:srgbClr val="103F54"/>
                </a:solidFill>
                <a:latin typeface="georgia"/>
                <a:hlinkClick r:id="rId3"/>
              </a:rPr>
              <a:t>LearningApps</a:t>
            </a:r>
            <a:r>
              <a:rPr lang="de-DE" dirty="0">
                <a:solidFill>
                  <a:srgbClr val="2F2E2E"/>
                </a:solidFill>
                <a:latin typeface="georgia"/>
              </a:rPr>
              <a:t> </a:t>
            </a:r>
            <a:endParaRPr lang="de-DE" dirty="0" smtClean="0">
              <a:solidFill>
                <a:srgbClr val="2F2E2E"/>
              </a:solidFill>
              <a:latin typeface="georgia"/>
            </a:endParaRPr>
          </a:p>
          <a:p>
            <a:r>
              <a:rPr lang="ru-RU" dirty="0" err="1">
                <a:solidFill>
                  <a:srgbClr val="103F54"/>
                </a:solidFill>
                <a:latin typeface="georgia"/>
                <a:hlinkClick r:id="rId4"/>
              </a:rPr>
              <a:t>Zaption</a:t>
            </a:r>
            <a:r>
              <a:rPr lang="ru-RU" dirty="0">
                <a:solidFill>
                  <a:srgbClr val="2F2E2E"/>
                </a:solidFill>
                <a:latin typeface="georgia"/>
              </a:rPr>
              <a:t> - сервис для создания интерактивного видео и викторин на основе </a:t>
            </a:r>
            <a:r>
              <a:rPr lang="ru-RU" dirty="0" smtClean="0">
                <a:solidFill>
                  <a:srgbClr val="2F2E2E"/>
                </a:solidFill>
                <a:latin typeface="georgia"/>
              </a:rPr>
              <a:t>видеофайлов</a:t>
            </a:r>
            <a:endParaRPr lang="en-US" dirty="0" smtClean="0">
              <a:solidFill>
                <a:srgbClr val="2F2E2E"/>
              </a:solidFill>
              <a:latin typeface="georgia"/>
            </a:endParaRPr>
          </a:p>
          <a:p>
            <a:r>
              <a:rPr lang="de-DE" dirty="0" err="1">
                <a:solidFill>
                  <a:srgbClr val="103F54"/>
                </a:solidFill>
                <a:latin typeface="georgia"/>
                <a:hlinkClick r:id="rId5"/>
              </a:rPr>
              <a:t>FlipQuiz</a:t>
            </a:r>
            <a:r>
              <a:rPr lang="de-DE" dirty="0">
                <a:solidFill>
                  <a:srgbClr val="2F2E2E"/>
                </a:solidFill>
                <a:latin typeface="georgia"/>
              </a:rPr>
              <a:t> </a:t>
            </a:r>
            <a:r>
              <a:rPr lang="de-DE" dirty="0" smtClean="0">
                <a:solidFill>
                  <a:srgbClr val="2F2E2E"/>
                </a:solidFill>
                <a:latin typeface="georgia"/>
              </a:rPr>
              <a:t> </a:t>
            </a:r>
            <a:r>
              <a:rPr lang="ru-RU" dirty="0" smtClean="0">
                <a:solidFill>
                  <a:srgbClr val="2F2E2E"/>
                </a:solidFill>
                <a:latin typeface="georgia"/>
              </a:rPr>
              <a:t>по принципу «Своя игра»</a:t>
            </a:r>
          </a:p>
          <a:p>
            <a:r>
              <a:rPr lang="de-DE" dirty="0" err="1">
                <a:solidFill>
                  <a:srgbClr val="103F54"/>
                </a:solidFill>
                <a:latin typeface="georgia"/>
                <a:hlinkClick r:id="rId6"/>
              </a:rPr>
              <a:t>mQlicker</a:t>
            </a:r>
            <a:r>
              <a:rPr lang="de-DE" dirty="0">
                <a:solidFill>
                  <a:srgbClr val="2F2E2E"/>
                </a:solidFill>
                <a:latin typeface="georgia"/>
              </a:rPr>
              <a:t> </a:t>
            </a:r>
            <a:r>
              <a:rPr lang="ru-RU" dirty="0" smtClean="0">
                <a:solidFill>
                  <a:srgbClr val="2F2E2E"/>
                </a:solidFill>
                <a:latin typeface="georgia"/>
              </a:rPr>
              <a:t> тесты и опросы в режиме реального времени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7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Admin\Рабочий стол\Новый рисунок (9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457" y="-459432"/>
            <a:ext cx="9649072" cy="773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48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Admin\Рабочий стол\Новый рисунок (8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3049"/>
            <a:ext cx="8964488" cy="679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4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763588"/>
            <a:ext cx="7718623" cy="558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5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0" b="89431" l="3754" r="976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9837">
            <a:off x="-38820" y="525274"/>
            <a:ext cx="3888432" cy="3962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0483">
            <a:off x="5294329" y="2909736"/>
            <a:ext cx="4230687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624">
            <a:off x="681342" y="3910471"/>
            <a:ext cx="2790825" cy="234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Облачные технологии – </a:t>
            </a:r>
            <a:r>
              <a:rPr lang="de-DE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cloud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technologies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- это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удобная среда для хранения и обработки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информации</a:t>
            </a:r>
          </a:p>
          <a:p>
            <a:pPr marL="0" indent="0">
              <a:buNone/>
            </a:pPr>
            <a:endParaRPr lang="ru-RU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Работать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с облачными сервисами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можно  с 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любой точки планеты и с любого устройства, имеющего доступ в 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Интернет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dmin\Рабочий стол\IMG_276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47" y="332656"/>
            <a:ext cx="8256917" cy="619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00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Admin\Рабочий стол\FullSizeRe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63" y="1484784"/>
            <a:ext cx="7210653" cy="436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dmin\Рабочий стол\IMG_27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6021"/>
            <a:ext cx="8640960" cy="64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2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Admin\Рабочий стол\IMG_27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2406"/>
            <a:ext cx="8280920" cy="62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3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"/>
          <a:stretch/>
        </p:blipFill>
        <p:spPr bwMode="auto">
          <a:xfrm>
            <a:off x="3012852" y="21961"/>
            <a:ext cx="5132635" cy="6657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t="2101" b="-110"/>
          <a:stretch/>
        </p:blipFill>
        <p:spPr bwMode="auto">
          <a:xfrm>
            <a:off x="2622237" y="0"/>
            <a:ext cx="5904656" cy="736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19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75865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2132856"/>
            <a:ext cx="7315200" cy="10081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Спасибо за внимание!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0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315200" cy="715962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Преимущества 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1224136"/>
          </a:xfrm>
          <a:solidFill>
            <a:srgbClr val="CCECFF"/>
          </a:solidFill>
        </p:spPr>
        <p:txBody>
          <a:bodyPr/>
          <a:lstStyle/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Доступ к личной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информации,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просмотр и совместное редактирование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с </a:t>
            </a:r>
            <a:r>
              <a:rPr lang="ru-RU" sz="2400" b="1" dirty="0" smtClean="0">
                <a:solidFill>
                  <a:srgbClr val="FF0000"/>
                </a:solidFill>
              </a:rPr>
              <a:t>любого устройства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подключённого к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Интернету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(ПК, планшеты,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телефоны);</a:t>
            </a:r>
          </a:p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Свою информацию можно </a:t>
            </a:r>
            <a:r>
              <a:rPr lang="ru-RU" sz="2400" b="1" dirty="0">
                <a:solidFill>
                  <a:srgbClr val="FF0000"/>
                </a:solidFill>
              </a:rPr>
              <a:t>объединять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с другими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пользователями;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Веб-сервисы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работают в браузере </a:t>
            </a:r>
            <a:r>
              <a:rPr lang="ru-RU" sz="2400" b="1" dirty="0" smtClean="0">
                <a:solidFill>
                  <a:srgbClr val="FF0000"/>
                </a:solidFill>
              </a:rPr>
              <a:t>любых ОС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;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Многие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платные программы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становятся </a:t>
            </a:r>
            <a:r>
              <a:rPr lang="ru-RU" sz="2400" b="1" dirty="0" smtClean="0">
                <a:solidFill>
                  <a:srgbClr val="FF0000"/>
                </a:solidFill>
              </a:rPr>
              <a:t>бесплатными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(или более дешёвыми) веб-приложениями;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В случае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поломки устройства </a:t>
            </a:r>
            <a:r>
              <a:rPr lang="ru-RU" sz="2400" b="1" dirty="0" smtClean="0">
                <a:solidFill>
                  <a:srgbClr val="FF0000"/>
                </a:solidFill>
              </a:rPr>
              <a:t>не </a:t>
            </a:r>
            <a:r>
              <a:rPr lang="ru-RU" sz="2400" b="1" dirty="0" smtClean="0">
                <a:solidFill>
                  <a:srgbClr val="FF0000"/>
                </a:solidFill>
              </a:rPr>
              <a:t>потеряется </a:t>
            </a:r>
            <a:r>
              <a:rPr lang="ru-RU" sz="2400" dirty="0" smtClean="0">
                <a:solidFill>
                  <a:srgbClr val="002060"/>
                </a:solidFill>
              </a:rPr>
              <a:t>важная информация; </a:t>
            </a: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Не надо следить за выходом </a:t>
            </a:r>
            <a:r>
              <a:rPr lang="ru-RU" sz="2400" b="1" dirty="0" smtClean="0">
                <a:solidFill>
                  <a:srgbClr val="FF0000"/>
                </a:solidFill>
              </a:rPr>
              <a:t>обновлений ПО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28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620688"/>
            <a:ext cx="4968552" cy="715962"/>
          </a:xfrm>
        </p:spPr>
        <p:txBody>
          <a:bodyPr/>
          <a:lstStyle/>
          <a:p>
            <a:pPr algn="r"/>
            <a:r>
              <a:rPr lang="ru-RU" sz="3600" dirty="0" smtClean="0">
                <a:solidFill>
                  <a:schemeClr val="bg2">
                    <a:lumMod val="50000"/>
                  </a:schemeClr>
                </a:solidFill>
              </a:rPr>
              <a:t>Сервисы </a:t>
            </a:r>
            <a:endParaRPr lang="ru-RU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idx="1"/>
          </p:nvPr>
        </p:nvSpPr>
        <p:spPr>
          <a:xfrm>
            <a:off x="971600" y="1556792"/>
            <a:ext cx="7315200" cy="4191000"/>
          </a:xfrm>
        </p:spPr>
        <p:txBody>
          <a:bodyPr/>
          <a:lstStyle/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Электронная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почта (</a:t>
            </a:r>
            <a:r>
              <a:rPr lang="de-DE" sz="2400" b="1" dirty="0" err="1">
                <a:solidFill>
                  <a:schemeClr val="bg2">
                    <a:lumMod val="50000"/>
                  </a:schemeClr>
                </a:solidFill>
              </a:rPr>
              <a:t>e-mail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;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«Хранение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как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сервис»: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Google 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</a:rPr>
              <a:t>Drive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Mail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Яндекс диски; 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</a:rPr>
              <a:t>"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ПО как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сервис»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Google </a:t>
            </a:r>
            <a:r>
              <a:rPr lang="de-DE" sz="2400" dirty="0" err="1">
                <a:solidFill>
                  <a:schemeClr val="bg2">
                    <a:lumMod val="50000"/>
                  </a:schemeClr>
                </a:solidFill>
              </a:rPr>
              <a:t>Docs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, Google </a:t>
            </a:r>
            <a:r>
              <a:rPr lang="de-DE" sz="2400" dirty="0" err="1">
                <a:solidFill>
                  <a:schemeClr val="bg2">
                    <a:lumMod val="50000"/>
                  </a:schemeClr>
                </a:solidFill>
              </a:rPr>
              <a:t>Calendar</a:t>
            </a:r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и т.п. онлайн-программы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r>
              <a:rPr lang="de-DE" sz="2400" b="1" dirty="0" err="1" smtClean="0">
                <a:solidFill>
                  <a:schemeClr val="bg2">
                    <a:lumMod val="50000"/>
                  </a:schemeClr>
                </a:solidFill>
              </a:rPr>
              <a:t>iCloud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-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почта, календарь, контакты, документы, музыка, видео и изображения и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т.д</a:t>
            </a:r>
            <a:endParaRPr lang="ru-RU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de-DE" sz="2400" b="1" dirty="0">
                <a:solidFill>
                  <a:schemeClr val="bg2">
                    <a:lumMod val="50000"/>
                  </a:schemeClr>
                </a:solidFill>
              </a:rPr>
              <a:t>Google </a:t>
            </a:r>
            <a:r>
              <a:rPr lang="de-DE" sz="2400" b="1" dirty="0" smtClean="0">
                <a:solidFill>
                  <a:schemeClr val="bg2">
                    <a:lumMod val="50000"/>
                  </a:schemeClr>
                </a:solidFill>
              </a:rPr>
              <a:t>Play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-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кинофильмы, электронные книги, программы, музыкальные треки (до 20 тыс.)</a:t>
            </a:r>
          </a:p>
          <a:p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 Google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Диск</a:t>
            </a:r>
          </a:p>
          <a:p>
            <a:r>
              <a:rPr lang="de-DE" sz="2400" dirty="0">
                <a:solidFill>
                  <a:schemeClr val="bg2">
                    <a:lumMod val="50000"/>
                  </a:schemeClr>
                </a:solidFill>
              </a:rPr>
              <a:t>Microsoft Office Web </a:t>
            </a:r>
            <a:r>
              <a:rPr lang="de-DE" sz="2400" dirty="0" smtClean="0">
                <a:solidFill>
                  <a:schemeClr val="bg2">
                    <a:lumMod val="50000"/>
                  </a:schemeClr>
                </a:solidFill>
              </a:rPr>
              <a:t>Apps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692696"/>
            <a:ext cx="6667128" cy="715962"/>
          </a:xfrm>
          <a:solidFill>
            <a:srgbClr val="CCECFF"/>
          </a:solidFill>
        </p:spPr>
        <p:txBody>
          <a:bodyPr/>
          <a:lstStyle/>
          <a:p>
            <a:pPr algn="r"/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Облачные хранилища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556792"/>
            <a:ext cx="7315200" cy="41910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800" b="1" dirty="0">
                <a:solidFill>
                  <a:schemeClr val="bg2">
                    <a:lumMod val="50000"/>
                  </a:schemeClr>
                </a:solidFill>
              </a:rPr>
              <a:t>Google </a:t>
            </a:r>
            <a:r>
              <a:rPr lang="de-DE" sz="2800" b="1" dirty="0" smtClean="0">
                <a:solidFill>
                  <a:schemeClr val="bg2">
                    <a:lumMod val="50000"/>
                  </a:schemeClr>
                </a:solidFill>
              </a:rPr>
              <a:t>Drive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 (15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</a:rPr>
              <a:t>гб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, 30 видов файлов)</a:t>
            </a:r>
            <a:endParaRPr lang="ru-RU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800" b="1" dirty="0" err="1" smtClean="0">
                <a:solidFill>
                  <a:schemeClr val="bg2">
                    <a:lumMod val="50000"/>
                  </a:schemeClr>
                </a:solidFill>
              </a:rPr>
              <a:t>Dropbox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  (2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</a:rPr>
              <a:t>гб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акцент на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синхронизации и обмене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информацией)</a:t>
            </a:r>
            <a:endParaRPr lang="ru-RU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800" b="1" dirty="0">
                <a:solidFill>
                  <a:schemeClr val="bg2">
                    <a:lumMod val="50000"/>
                  </a:schemeClr>
                </a:solidFill>
              </a:rPr>
              <a:t>Microsoft </a:t>
            </a:r>
            <a:r>
              <a:rPr lang="de-DE" sz="2800" b="1" dirty="0" err="1" smtClean="0">
                <a:solidFill>
                  <a:schemeClr val="bg2">
                    <a:lumMod val="50000"/>
                  </a:schemeClr>
                </a:solidFill>
              </a:rPr>
              <a:t>OneDrive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 (5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</a:rPr>
              <a:t>гб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Яндекс диск (10 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</a:rPr>
              <a:t>гб</a:t>
            </a:r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de-DE" sz="2800" b="1" dirty="0" err="1">
                <a:solidFill>
                  <a:srgbClr val="002060"/>
                </a:solidFill>
              </a:rPr>
              <a:t>iCloud</a:t>
            </a:r>
            <a:r>
              <a:rPr lang="de-DE" sz="2800" b="1" dirty="0">
                <a:solidFill>
                  <a:srgbClr val="002060"/>
                </a:solidFill>
              </a:rPr>
              <a:t> </a:t>
            </a:r>
            <a:r>
              <a:rPr lang="de-DE" sz="2800" b="1" dirty="0" smtClean="0">
                <a:solidFill>
                  <a:srgbClr val="002060"/>
                </a:solidFill>
              </a:rPr>
              <a:t>Drive</a:t>
            </a:r>
            <a:r>
              <a:rPr lang="ru-RU" sz="2800" b="1" dirty="0" smtClean="0">
                <a:solidFill>
                  <a:srgbClr val="002060"/>
                </a:solidFill>
              </a:rPr>
              <a:t> (5 </a:t>
            </a:r>
            <a:r>
              <a:rPr lang="ru-RU" sz="2800" b="1" dirty="0" err="1" smtClean="0">
                <a:solidFill>
                  <a:srgbClr val="002060"/>
                </a:solidFill>
              </a:rPr>
              <a:t>гб</a:t>
            </a:r>
            <a:r>
              <a:rPr lang="ru-RU" sz="2800" b="1" dirty="0" smtClean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123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Admin\Рабочий стол\Новый рисунок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59"/>
          <a:stretch/>
        </p:blipFill>
        <p:spPr bwMode="auto">
          <a:xfrm>
            <a:off x="-108520" y="404664"/>
            <a:ext cx="936451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Новый рисунок (1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038"/>
            <a:ext cx="8496944" cy="679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1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Рабочий стол\Новый рисунок (2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230"/>
            <a:ext cx="8640960" cy="691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1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dmin\Рабочий стол\Новый рисунок (3)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 bwMode="auto">
          <a:xfrm>
            <a:off x="-69243" y="764704"/>
            <a:ext cx="921324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44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808080"/>
      </a:dk1>
      <a:lt1>
        <a:srgbClr val="FFFFFF"/>
      </a:lt1>
      <a:dk2>
        <a:srgbClr val="FFFFFF"/>
      </a:dk2>
      <a:lt2>
        <a:srgbClr val="0120BD"/>
      </a:lt2>
      <a:accent1>
        <a:srgbClr val="C300E6"/>
      </a:accent1>
      <a:accent2>
        <a:srgbClr val="F96F1C"/>
      </a:accent2>
      <a:accent3>
        <a:srgbClr val="FFFFFF"/>
      </a:accent3>
      <a:accent4>
        <a:srgbClr val="6C6C6C"/>
      </a:accent4>
      <a:accent5>
        <a:srgbClr val="DEAAF0"/>
      </a:accent5>
      <a:accent6>
        <a:srgbClr val="E26418"/>
      </a:accent6>
      <a:hlink>
        <a:srgbClr val="FFBF07"/>
      </a:hlink>
      <a:folHlink>
        <a:srgbClr val="5F5F5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194</TotalTime>
  <Words>230</Words>
  <Application>Microsoft Office PowerPoint</Application>
  <PresentationFormat>Экран (4:3)</PresentationFormat>
  <Paragraphs>38</Paragraphs>
  <Slides>26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powerpoint-template</vt:lpstr>
      <vt:lpstr>«Облачные технологии» </vt:lpstr>
      <vt:lpstr>Презентация PowerPoint</vt:lpstr>
      <vt:lpstr>Преимущества </vt:lpstr>
      <vt:lpstr>Сервисы </vt:lpstr>
      <vt:lpstr>Облачные хранилища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Альтернативы Google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«Облачные технологии» </dc:title>
  <dc:creator>User</dc:creator>
  <cp:lastModifiedBy>User</cp:lastModifiedBy>
  <cp:revision>21</cp:revision>
  <dcterms:created xsi:type="dcterms:W3CDTF">2017-04-18T20:15:12Z</dcterms:created>
  <dcterms:modified xsi:type="dcterms:W3CDTF">2017-04-19T05:40:44Z</dcterms:modified>
</cp:coreProperties>
</file>